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7" r:id="rId2"/>
    <p:sldId id="295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296" r:id="rId14"/>
    <p:sldId id="385" r:id="rId15"/>
    <p:sldId id="388" r:id="rId16"/>
    <p:sldId id="386" r:id="rId17"/>
    <p:sldId id="389" r:id="rId18"/>
    <p:sldId id="390" r:id="rId19"/>
    <p:sldId id="391" r:id="rId20"/>
    <p:sldId id="392" r:id="rId21"/>
    <p:sldId id="374" r:id="rId22"/>
    <p:sldId id="272" r:id="rId23"/>
  </p:sldIdLst>
  <p:sldSz cx="24384000" cy="13716000"/>
  <p:notesSz cx="6858000" cy="9144000"/>
  <p:embeddedFontLst>
    <p:embeddedFont>
      <p:font typeface="Google Sans" panose="020B0604020202020204" charset="0"/>
      <p:regular r:id="rId25"/>
      <p:bold r:id="rId26"/>
      <p:italic r:id="rId27"/>
      <p:boldItalic r:id="rId28"/>
    </p:embeddedFont>
    <p:embeddedFont>
      <p:font typeface="Google Sans Medium" panose="020B0604020202020204" charset="0"/>
      <p:regular r:id="rId29"/>
      <p:bold r:id="rId30"/>
      <p:italic r:id="rId31"/>
      <p:boldItalic r:id="rId32"/>
    </p:embeddedFont>
    <p:embeddedFont>
      <p:font typeface="Roboto Mono" panose="00000009000000000000" pitchFamily="49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2FB"/>
    <a:srgbClr val="FBBC05"/>
    <a:srgbClr val="34A853"/>
    <a:srgbClr val="EA433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9" autoAdjust="0"/>
    <p:restoredTop sz="94660"/>
  </p:normalViewPr>
  <p:slideViewPr>
    <p:cSldViewPr snapToGrid="0">
      <p:cViewPr varScale="1">
        <p:scale>
          <a:sx n="43" d="100"/>
          <a:sy n="43" d="100"/>
        </p:scale>
        <p:origin x="666" y="72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8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080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183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fedfa3e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fedfa3e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494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935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668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010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703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47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45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92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615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27dd0141e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27dd0141e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Audience split: 20% community, 55% devs, 25% partners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(expecting heavy overlap between comm and dev)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0568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85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68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17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6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795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08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35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250" y="0"/>
            <a:ext cx="24384000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column grid">
  <p:cSld name="6-column grid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9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9">
          <p15:clr>
            <a:srgbClr val="FA7B17"/>
          </p15:clr>
        </p15:guide>
        <p15:guide id="2" pos="1968">
          <p15:clr>
            <a:srgbClr val="FA7B17"/>
          </p15:clr>
        </p15:guide>
        <p15:guide id="3" pos="5616">
          <p15:clr>
            <a:srgbClr val="FA7B17"/>
          </p15:clr>
        </p15:guide>
        <p15:guide id="4" pos="5904">
          <p15:clr>
            <a:srgbClr val="FA7B17"/>
          </p15:clr>
        </p15:guide>
        <p15:guide id="5" pos="7436">
          <p15:clr>
            <a:srgbClr val="FA7B17"/>
          </p15:clr>
        </p15:guide>
        <p15:guide id="6" pos="7728">
          <p15:clr>
            <a:srgbClr val="FA7B17"/>
          </p15:clr>
        </p15:guide>
        <p15:guide id="7" pos="9256">
          <p15:clr>
            <a:srgbClr val="FA7B17"/>
          </p15:clr>
        </p15:guide>
        <p15:guide id="8" pos="9552">
          <p15:clr>
            <a:srgbClr val="FA7B17"/>
          </p15:clr>
        </p15:guide>
        <p15:guide id="9" pos="11071">
          <p15:clr>
            <a:srgbClr val="FA7B17"/>
          </p15:clr>
        </p15:guide>
        <p15:guide id="10" orient="horz" pos="449">
          <p15:clr>
            <a:srgbClr val="FA7B17"/>
          </p15:clr>
        </p15:guide>
        <p15:guide id="11" orient="horz" pos="6031">
          <p15:clr>
            <a:srgbClr val="FA7B17"/>
          </p15:clr>
        </p15:guide>
        <p15:guide id="12" pos="2264">
          <p15:clr>
            <a:srgbClr val="FA7B17"/>
          </p15:clr>
        </p15:guide>
        <p15:guide id="13" pos="3792">
          <p15:clr>
            <a:srgbClr val="FA7B17"/>
          </p15:clr>
        </p15:guide>
        <p15:guide id="14" pos="4084">
          <p15:clr>
            <a:srgbClr val="FA7B17"/>
          </p15:clr>
        </p15:guide>
        <p15:guide id="15" orient="horz" pos="90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8" r:id="rId5"/>
    <p:sldLayoutId id="2147483662" r:id="rId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eras.io/" TargetMode="External"/><Relationship Id="rId13" Type="http://schemas.openxmlformats.org/officeDocument/2006/relationships/hyperlink" Target="https://developers.google.com/mediapipe" TargetMode="External"/><Relationship Id="rId18" Type="http://schemas.openxmlformats.org/officeDocument/2006/relationships/hyperlink" Target="https://www.coursera.org/learn/gcp-production-ml-systems" TargetMode="External"/><Relationship Id="rId3" Type="http://schemas.openxmlformats.org/officeDocument/2006/relationships/hyperlink" Target="https://www.coursera.org/specializations/machine-learning-introduction" TargetMode="External"/><Relationship Id="rId7" Type="http://schemas.openxmlformats.org/officeDocument/2006/relationships/hyperlink" Target="https://www.tensorflow.org/" TargetMode="External"/><Relationship Id="rId12" Type="http://schemas.openxmlformats.org/officeDocument/2006/relationships/hyperlink" Target="https://www.coursera.org/specializations/natural-language-processing" TargetMode="External"/><Relationship Id="rId17" Type="http://schemas.openxmlformats.org/officeDocument/2006/relationships/hyperlink" Target="https://www.coursera.org/specializations/advanced-machine-learning-tensorflow-gcp" TargetMode="External"/><Relationship Id="rId2" Type="http://schemas.openxmlformats.org/officeDocument/2006/relationships/notesSlide" Target="../notesSlides/notesSlide21.xml"/><Relationship Id="rId16" Type="http://schemas.openxmlformats.org/officeDocument/2006/relationships/hyperlink" Target="https://cloud.google.com/vertex-ai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oursera.org/learn/image-understanding-tensorflow-gcp" TargetMode="External"/><Relationship Id="rId11" Type="http://schemas.openxmlformats.org/officeDocument/2006/relationships/hyperlink" Target="https://www.coursera.org/specializations/generative-adversarial-networks-gans" TargetMode="External"/><Relationship Id="rId5" Type="http://schemas.openxmlformats.org/officeDocument/2006/relationships/hyperlink" Target="https://www.coursera.org/specializations/deep-learning" TargetMode="External"/><Relationship Id="rId15" Type="http://schemas.openxmlformats.org/officeDocument/2006/relationships/hyperlink" Target="https://www.coursera.org/specializations/machine-learning-engineering-for-production-mlops" TargetMode="External"/><Relationship Id="rId10" Type="http://schemas.openxmlformats.org/officeDocument/2006/relationships/hyperlink" Target="https://www.coursera.org/specializations/tensorflow-data-and-deployment" TargetMode="External"/><Relationship Id="rId19" Type="http://schemas.openxmlformats.org/officeDocument/2006/relationships/hyperlink" Target="https://www.coursera.org/specializations/tensorflow-advanced-techniques" TargetMode="External"/><Relationship Id="rId4" Type="http://schemas.openxmlformats.org/officeDocument/2006/relationships/hyperlink" Target="https://www.cloudskillsboost.google/journeys/118" TargetMode="External"/><Relationship Id="rId9" Type="http://schemas.openxmlformats.org/officeDocument/2006/relationships/hyperlink" Target="https://www.coursera.org/professional-certificates/tensorflow-in-practice" TargetMode="External"/><Relationship Id="rId14" Type="http://schemas.openxmlformats.org/officeDocument/2006/relationships/hyperlink" Target="https://www.kaggle.com/mode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365602" y="4533749"/>
            <a:ext cx="10659022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Discover ML</a:t>
            </a:r>
            <a:endParaRPr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3FDC1-3239-DD98-215E-6859B6BAE08F}"/>
              </a:ext>
            </a:extLst>
          </p:cNvPr>
          <p:cNvSpPr/>
          <p:nvPr/>
        </p:nvSpPr>
        <p:spPr>
          <a:xfrm>
            <a:off x="15861382" y="2971800"/>
            <a:ext cx="8522617" cy="10744200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3D4F7C79-3FC4-2600-82F7-FBA7C04E62F4}"/>
              </a:ext>
            </a:extLst>
          </p:cNvPr>
          <p:cNvSpPr txBox="1">
            <a:spLocks/>
          </p:cNvSpPr>
          <p:nvPr/>
        </p:nvSpPr>
        <p:spPr>
          <a:xfrm>
            <a:off x="16106712" y="11504083"/>
            <a:ext cx="8522615" cy="196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3500" b="1" dirty="0">
                <a:solidFill>
                  <a:schemeClr val="bg1"/>
                </a:solidFill>
              </a:rPr>
              <a:t>Nitin Tiwari</a:t>
            </a:r>
          </a:p>
          <a:p>
            <a:r>
              <a:rPr lang="en-US" sz="2800" dirty="0">
                <a:solidFill>
                  <a:schemeClr val="bg1"/>
                </a:solidFill>
              </a:rPr>
              <a:t>Google Developer Expert – Machine Learning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Software Engineer @ LTIMindtree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804211-250F-7078-E421-6EE4BAC4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384" y="2971800"/>
            <a:ext cx="8522616" cy="828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TensorFlow (@TensorFlow) / X">
            <a:extLst>
              <a:ext uri="{FF2B5EF4-FFF2-40B4-BE49-F238E27FC236}">
                <a16:creationId xmlns:a16="http://schemas.microsoft.com/office/drawing/2014/main" id="{DB9010D3-CAB2-0875-8387-B17D4EEC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54" y="566667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Unsupervised Learning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unsupervised learning, as the name suggests, we let the machine train the model by learning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its own. 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machine identifies patterns from the input data.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Corsair SPEC 03 (With Transparent Side Panel Window) Desktop Computer/PC  Cabinet - RigAssembler">
            <a:extLst>
              <a:ext uri="{FF2B5EF4-FFF2-40B4-BE49-F238E27FC236}">
                <a16:creationId xmlns:a16="http://schemas.microsoft.com/office/drawing/2014/main" id="{FB64987A-437F-E427-2751-E737E79E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51" y="5522443"/>
            <a:ext cx="3700698" cy="50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2E2518-A11F-466D-0ADA-03D49EF36301}"/>
              </a:ext>
            </a:extLst>
          </p:cNvPr>
          <p:cNvSpPr txBox="1"/>
          <p:nvPr/>
        </p:nvSpPr>
        <p:spPr>
          <a:xfrm>
            <a:off x="8295783" y="7764274"/>
            <a:ext cx="1166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IN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31D911-96A2-DEF1-BEA5-63126ED1E027}"/>
              </a:ext>
            </a:extLst>
          </p:cNvPr>
          <p:cNvCxnSpPr>
            <a:cxnSpLocks/>
          </p:cNvCxnSpPr>
          <p:nvPr/>
        </p:nvCxnSpPr>
        <p:spPr>
          <a:xfrm>
            <a:off x="8066755" y="8410635"/>
            <a:ext cx="14708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AB69D3E-9071-FCD3-550B-69AEAC4F3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883" y="5912267"/>
            <a:ext cx="5698900" cy="44428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1EF3FD-A2FA-4D6D-0BC0-6C7A17B986D0}"/>
              </a:ext>
            </a:extLst>
          </p:cNvPr>
          <p:cNvCxnSpPr>
            <a:cxnSpLocks/>
          </p:cNvCxnSpPr>
          <p:nvPr/>
        </p:nvCxnSpPr>
        <p:spPr>
          <a:xfrm>
            <a:off x="14776072" y="7470215"/>
            <a:ext cx="20399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D30237-10E4-B340-2FC0-96D405B52EBF}"/>
              </a:ext>
            </a:extLst>
          </p:cNvPr>
          <p:cNvSpPr txBox="1"/>
          <p:nvPr/>
        </p:nvSpPr>
        <p:spPr>
          <a:xfrm>
            <a:off x="14846350" y="6885440"/>
            <a:ext cx="212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1</a:t>
            </a:r>
            <a:endParaRPr lang="en-IN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71914F-97A6-2A5C-4044-F98F7E07C48C}"/>
              </a:ext>
            </a:extLst>
          </p:cNvPr>
          <p:cNvSpPr txBox="1"/>
          <p:nvPr/>
        </p:nvSpPr>
        <p:spPr>
          <a:xfrm>
            <a:off x="14776765" y="8349049"/>
            <a:ext cx="2128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2</a:t>
            </a:r>
            <a:endParaRPr lang="en-IN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A5DCB5-59C6-C68D-7FBD-ABA69F3424F7}"/>
              </a:ext>
            </a:extLst>
          </p:cNvPr>
          <p:cNvCxnSpPr>
            <a:cxnSpLocks/>
          </p:cNvCxnSpPr>
          <p:nvPr/>
        </p:nvCxnSpPr>
        <p:spPr>
          <a:xfrm>
            <a:off x="14776071" y="8933824"/>
            <a:ext cx="20399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80CFA7D-D472-3F8F-6066-825AC5B48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3141" y="6372128"/>
            <a:ext cx="4895976" cy="1392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CBC71E-C35B-A27A-B28B-560721CFA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9958" y="8265145"/>
            <a:ext cx="4701037" cy="14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Neural Networks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1309468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happens when you touch a hot object?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brain sends a signal through the neurons and activates the tissue cells of your hand so that you take  your hand off the hot object immediately.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Signal from the brain carried by neurons.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Activation function: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Tell the tissue that the object is hot. 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You take your hand off the hot object.</a:t>
            </a:r>
          </a:p>
          <a:p>
            <a:pPr marL="571500" indent="-571500" algn="just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07.2- Interaction - 1ESO Biology and Geology">
            <a:extLst>
              <a:ext uri="{FF2B5EF4-FFF2-40B4-BE49-F238E27FC236}">
                <a16:creationId xmlns:a16="http://schemas.microsoft.com/office/drawing/2014/main" id="{43A70492-C632-1736-65B9-0AE6E85C3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42" y="2637878"/>
            <a:ext cx="11978116" cy="530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366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Neural Networks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1309468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 AI, we have a similar network of neurons that carry the data from one neuron to another. This network is called </a:t>
            </a:r>
            <a:r>
              <a:rPr lang="en-US" sz="36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Neural Network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or simply, </a:t>
            </a:r>
            <a:r>
              <a:rPr lang="en-US" sz="36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22D95-2BD5-E9BC-4B18-BFA0AEB7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975" y="3672441"/>
            <a:ext cx="11596049" cy="71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8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body" idx="4294967295"/>
          </p:nvPr>
        </p:nvSpPr>
        <p:spPr>
          <a:xfrm>
            <a:off x="854400" y="181720"/>
            <a:ext cx="21415800" cy="137350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import </a:t>
            </a:r>
            <a:r>
              <a:rPr lang="en-US" sz="2400" dirty="0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tensorflow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as </a:t>
            </a: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tf</a:t>
            </a:r>
            <a:endParaRPr lang="en-US" sz="2400" dirty="0">
              <a:solidFill>
                <a:srgbClr val="2B82F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# Load a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 err="1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mnist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tf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.keras.datasets.mnist</a:t>
            </a:r>
            <a:endParaRPr lang="en-US" sz="24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x_train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y_train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), (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x_test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y_test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 = </a:t>
            </a: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mnist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4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load_data</a:t>
            </a:r>
            <a:r>
              <a:rPr lang="en-US" sz="24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x_train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x_test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x_train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/255.0, 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x_test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/255.0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# Building a 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Keras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sequential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tf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4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keras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.models.</a:t>
            </a:r>
            <a:r>
              <a:rPr lang="en-US" sz="2400" dirty="0" err="1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Sequential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([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tf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4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keras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.layers.</a:t>
            </a:r>
            <a:r>
              <a:rPr lang="en-US" sz="2400" dirty="0" err="1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Flatten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input_shape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=(28, 28)),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tf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4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keras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.layers.</a:t>
            </a:r>
            <a:r>
              <a:rPr lang="en-US" sz="2400" dirty="0" err="1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(128, activation='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relu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’),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tf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4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keras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.layers.</a:t>
            </a:r>
            <a:r>
              <a:rPr lang="en-US" sz="2400" dirty="0" err="1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Dropout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(0.2),       # prevent overfitting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tf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4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keras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.layers.</a:t>
            </a:r>
            <a:r>
              <a:rPr lang="en-US" sz="2400" dirty="0" err="1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fr-FR" sz="2400" dirty="0" err="1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predictions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fr-FR" sz="24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-FR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x_train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[:1]).</a:t>
            </a:r>
            <a:r>
              <a:rPr lang="fr-FR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fr-FR" sz="24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# </a:t>
            </a:r>
            <a:r>
              <a:rPr lang="fr-FR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Probability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for </a:t>
            </a:r>
            <a:r>
              <a:rPr lang="fr-FR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each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tf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.nn.</a:t>
            </a:r>
            <a:r>
              <a:rPr lang="en-US" sz="2400" dirty="0" err="1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softmax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400" dirty="0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predictions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-US" sz="24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lang="en-US" sz="24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# Loss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 err="1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loss_fn</a:t>
            </a:r>
            <a:r>
              <a:rPr lang="en-US" sz="2400" dirty="0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tf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.keras.losses.</a:t>
            </a:r>
            <a:r>
              <a:rPr lang="en-US" sz="24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SparseCategoricalCrossentropy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from_logits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=True)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# Compile the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400" dirty="0" err="1">
                <a:solidFill>
                  <a:srgbClr val="EA4335"/>
                </a:solidFill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400" dirty="0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optimizer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='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adam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r>
              <a:rPr lang="en-US" sz="2400" dirty="0">
                <a:solidFill>
                  <a:srgbClr val="34A853"/>
                </a:solidFill>
                <a:latin typeface="Roboto Mono"/>
                <a:ea typeface="Roboto Mono"/>
                <a:cs typeface="Roboto Mono"/>
                <a:sym typeface="Roboto Mono"/>
              </a:rPr>
              <a:t>loss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loss_fn,metrics</a:t>
            </a:r>
            <a:r>
              <a:rPr lang="en-US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=['accuracy’])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fr-FR" sz="2400" dirty="0" err="1">
                <a:solidFill>
                  <a:srgbClr val="2B82FB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fr-FR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-FR" sz="2400" dirty="0" err="1">
                <a:solidFill>
                  <a:srgbClr val="FBBC05"/>
                </a:solidFill>
                <a:latin typeface="Roboto Mono"/>
                <a:ea typeface="Roboto Mono"/>
                <a:cs typeface="Roboto Mono"/>
                <a:sym typeface="Roboto Mono"/>
              </a:rPr>
              <a:t>fit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-FR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x_train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fr-FR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y_train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fr-FR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epochs</a:t>
            </a:r>
            <a:r>
              <a:rPr lang="fr-FR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=5)</a:t>
            </a:r>
            <a:endParaRPr lang="en-US" sz="24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5836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Hyperparameters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1309468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Hyperparameters are used to control the learning process. Tune the hyperparameters to experiment with different options.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No. of neurons: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number of neurons in your neural network. 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Activation function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The mathematical operation that gets computed. 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Learning rate: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step size, or the rate, at which the algorithm learns. 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Epochs: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no. of times the algorithm will work through the entire training dataset. 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Batch size: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no. of training samples passed to the algorithm during training for every pass. 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Optimizer: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Helps in improving the performance of a model by adjusting the weights, learning rate, etc. 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Train size: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percentage of training images in your dataset. </a:t>
            </a:r>
          </a:p>
          <a:p>
            <a:pPr marL="571500" indent="-571500" algn="just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Test size: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percentage of test images in your dataset.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3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Some interesting examples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5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1309468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461E08-CB2D-B5F9-D536-4F2B5C56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27" y="626307"/>
            <a:ext cx="5395745" cy="10973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AFA06E-9F9D-363B-3A79-BC4E14F796F0}"/>
              </a:ext>
            </a:extLst>
          </p:cNvPr>
          <p:cNvSpPr txBox="1"/>
          <p:nvPr/>
        </p:nvSpPr>
        <p:spPr>
          <a:xfrm>
            <a:off x="5478966" y="11789398"/>
            <a:ext cx="13426068" cy="584775"/>
          </a:xfrm>
          <a:prstGeom prst="rect">
            <a:avLst/>
          </a:prstGeom>
          <a:solidFill>
            <a:srgbClr val="EA4335"/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PharmaScan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Android app to get medicine details using Gemini Pro Vision</a:t>
            </a:r>
          </a:p>
        </p:txBody>
      </p:sp>
    </p:spTree>
    <p:extLst>
      <p:ext uri="{BB962C8B-B14F-4D97-AF65-F5344CB8AC3E}">
        <p14:creationId xmlns:p14="http://schemas.microsoft.com/office/powerpoint/2010/main" val="105689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1309468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FA06E-9F9D-363B-3A79-BC4E14F796F0}"/>
              </a:ext>
            </a:extLst>
          </p:cNvPr>
          <p:cNvSpPr txBox="1"/>
          <p:nvPr/>
        </p:nvSpPr>
        <p:spPr>
          <a:xfrm>
            <a:off x="5478965" y="11271106"/>
            <a:ext cx="13426068" cy="646331"/>
          </a:xfrm>
          <a:prstGeom prst="rect">
            <a:avLst/>
          </a:prstGeom>
          <a:solidFill>
            <a:srgbClr val="34A8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Pose-classifier based Video Game Controller – Ashes Cricket 2009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D4092-76A6-D3E8-CAB2-51FF2EFD4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682" y="1341826"/>
            <a:ext cx="16718635" cy="941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2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1309468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FA06E-9F9D-363B-3A79-BC4E14F796F0}"/>
              </a:ext>
            </a:extLst>
          </p:cNvPr>
          <p:cNvSpPr txBox="1"/>
          <p:nvPr/>
        </p:nvSpPr>
        <p:spPr>
          <a:xfrm>
            <a:off x="5781859" y="9948122"/>
            <a:ext cx="13426068" cy="646331"/>
          </a:xfrm>
          <a:prstGeom prst="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Object Detection: GTA Vice City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0F111-3CF1-1DA8-1C17-6929DC61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22" y="1852941"/>
            <a:ext cx="19243542" cy="747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1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1309468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FA06E-9F9D-363B-3A79-BC4E14F796F0}"/>
              </a:ext>
            </a:extLst>
          </p:cNvPr>
          <p:cNvSpPr txBox="1"/>
          <p:nvPr/>
        </p:nvSpPr>
        <p:spPr>
          <a:xfrm>
            <a:off x="5871068" y="11216727"/>
            <a:ext cx="14758687" cy="646331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#SolveForEnvironment: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Waste Detection on the browser using TF.js-</a:t>
            </a:r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TFLite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CE297-1526-005B-81FE-4DECFDB2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096" y="403824"/>
            <a:ext cx="5977807" cy="10422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915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 at LTIMindtree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Developer Expert in Machine Learning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speaker; 30+ talks across India and South East Asia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Contributor to Google Dev Library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Love writing blogs on AI/ML</a:t>
            </a:r>
          </a:p>
          <a:p>
            <a:pPr lvl="0" algn="just"/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82600" algn="just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endParaRPr lang="en-US" sz="54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3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480303" y="6054976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B82FB"/>
                </a:solidFill>
              </a:rPr>
              <a:t>How do I </a:t>
            </a:r>
            <a:r>
              <a:rPr lang="en-US">
                <a:solidFill>
                  <a:srgbClr val="2B82FB"/>
                </a:solidFill>
              </a:rPr>
              <a:t>get started?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06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6"/>
          <p:cNvSpPr/>
          <p:nvPr/>
        </p:nvSpPr>
        <p:spPr>
          <a:xfrm>
            <a:off x="2652632" y="481971"/>
            <a:ext cx="3320160" cy="801600"/>
          </a:xfrm>
          <a:prstGeom prst="roundRect">
            <a:avLst>
              <a:gd name="adj" fmla="val 50000"/>
            </a:avLst>
          </a:prstGeom>
          <a:solidFill>
            <a:srgbClr val="34A853"/>
          </a:solidFill>
          <a:ln w="19050" cap="flat" cmpd="sng">
            <a:solidFill>
              <a:srgbClr val="34A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33" tIns="243800" rIns="365733" bIns="243800" anchor="ctr" anchorCtr="0">
            <a:noAutofit/>
          </a:bodyPr>
          <a:lstStyle/>
          <a:p>
            <a:pPr algn="ctr"/>
            <a:r>
              <a:rPr lang="en" sz="2667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Fundamentals</a:t>
            </a:r>
            <a:endParaRPr sz="2667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66" name="Google Shape;766;p96"/>
          <p:cNvSpPr/>
          <p:nvPr/>
        </p:nvSpPr>
        <p:spPr>
          <a:xfrm>
            <a:off x="888191" y="1631339"/>
            <a:ext cx="7550029" cy="11602693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0" rIns="243800" bIns="0" anchor="ctr" anchorCtr="0">
            <a:noAutofit/>
          </a:bodyPr>
          <a:lstStyle/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Specialization by DeepLearning.AI</a:t>
            </a:r>
            <a:br>
              <a:rPr lang="en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https://www.coursera.org/specializations/machine-learning-introduction</a:t>
            </a:r>
            <a:endParaRPr lang="en-IN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AI Learning Path by Google</a:t>
            </a:r>
            <a:br>
              <a:rPr lang="en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https://www.cloudskillsboost.google/journeys/118</a:t>
            </a:r>
            <a:endParaRPr lang="en-IN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" sz="2400" dirty="0">
              <a:solidFill>
                <a:srgbClr val="428E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 Specialization by DeepLearning.AI</a:t>
            </a:r>
            <a:b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https://www.coursera.org/specializations/deep-learning</a:t>
            </a:r>
            <a:endParaRPr lang="en-IN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 Fundamentals with Google Cloud</a:t>
            </a:r>
            <a:br>
              <a:rPr lang="en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https://www.coursera.org/learn/image-understanding-tensorflow-gcp</a:t>
            </a:r>
            <a:endParaRPr lang="en-IN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Official TensorFlow website</a:t>
            </a:r>
            <a:b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Official Keras website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https://www.keras.io</a:t>
            </a:r>
            <a:endParaRPr lang="en-US" sz="24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765;p96">
            <a:extLst>
              <a:ext uri="{FF2B5EF4-FFF2-40B4-BE49-F238E27FC236}">
                <a16:creationId xmlns:a16="http://schemas.microsoft.com/office/drawing/2014/main" id="{1E14F97A-A4EE-CB96-2BC0-05FD04F2573E}"/>
              </a:ext>
            </a:extLst>
          </p:cNvPr>
          <p:cNvSpPr/>
          <p:nvPr/>
        </p:nvSpPr>
        <p:spPr>
          <a:xfrm>
            <a:off x="10531920" y="476000"/>
            <a:ext cx="3320160" cy="8016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 w="19050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33" tIns="243800" rIns="365733" bIns="243800" anchor="ctr" anchorCtr="0">
            <a:noAutofit/>
          </a:bodyPr>
          <a:lstStyle/>
          <a:p>
            <a:pPr algn="ctr"/>
            <a:r>
              <a:rPr lang="en" sz="2667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Intermediate</a:t>
            </a:r>
            <a:endParaRPr sz="2667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766;p96">
            <a:extLst>
              <a:ext uri="{FF2B5EF4-FFF2-40B4-BE49-F238E27FC236}">
                <a16:creationId xmlns:a16="http://schemas.microsoft.com/office/drawing/2014/main" id="{870DD1D0-F473-0182-77FB-C03A1B009BE3}"/>
              </a:ext>
            </a:extLst>
          </p:cNvPr>
          <p:cNvSpPr/>
          <p:nvPr/>
        </p:nvSpPr>
        <p:spPr>
          <a:xfrm>
            <a:off x="8767479" y="1631340"/>
            <a:ext cx="7550029" cy="11602691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0" rIns="243800" bIns="0" anchor="ctr" anchorCtr="0">
            <a:noAutofit/>
          </a:bodyPr>
          <a:lstStyle/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DeepLearning.AI TensorFlow Developer Professional Certificate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https://www.coursera.org/professional-certificates/tensorflow-in-practice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TensorFlow: Data and Deployment Specialization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https://www.coursera.org/specializations/tensorflow-data-and-deployment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Adversarial Networks (GANs) Specialization</a:t>
            </a:r>
            <a:b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https://www.coursera.org/specializations/generative-adversarial-networks-gans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Language Processing Specialization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https://www.coursera.org/specializations/natural-language-processing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MediaPipe Solutions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https://developers.google.com/mediapipe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Kaggle Models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https://www.kaggle.com/models</a:t>
            </a:r>
            <a:endParaRPr lang="en-US" sz="24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24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65;p96">
            <a:extLst>
              <a:ext uri="{FF2B5EF4-FFF2-40B4-BE49-F238E27FC236}">
                <a16:creationId xmlns:a16="http://schemas.microsoft.com/office/drawing/2014/main" id="{A1CACFA2-C23A-16EF-24C4-C7CD4FDF4E3F}"/>
              </a:ext>
            </a:extLst>
          </p:cNvPr>
          <p:cNvSpPr/>
          <p:nvPr/>
        </p:nvSpPr>
        <p:spPr>
          <a:xfrm>
            <a:off x="18411211" y="476000"/>
            <a:ext cx="3320160" cy="801600"/>
          </a:xfrm>
          <a:prstGeom prst="roundRect">
            <a:avLst>
              <a:gd name="adj" fmla="val 50000"/>
            </a:avLst>
          </a:prstGeom>
          <a:solidFill>
            <a:srgbClr val="EA4335"/>
          </a:solidFill>
          <a:ln w="19050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33" tIns="243800" rIns="365733" bIns="243800" anchor="ctr" anchorCtr="0">
            <a:noAutofit/>
          </a:bodyPr>
          <a:lstStyle/>
          <a:p>
            <a:pPr algn="ctr"/>
            <a:r>
              <a:rPr lang="en" sz="2667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Advanced</a:t>
            </a:r>
            <a:endParaRPr sz="2667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" name="Google Shape;766;p96">
            <a:extLst>
              <a:ext uri="{FF2B5EF4-FFF2-40B4-BE49-F238E27FC236}">
                <a16:creationId xmlns:a16="http://schemas.microsoft.com/office/drawing/2014/main" id="{7BAA75D2-8CDD-7ADD-C192-D8A92EA617EF}"/>
              </a:ext>
            </a:extLst>
          </p:cNvPr>
          <p:cNvSpPr/>
          <p:nvPr/>
        </p:nvSpPr>
        <p:spPr>
          <a:xfrm>
            <a:off x="16646768" y="1631340"/>
            <a:ext cx="6867328" cy="11602691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0" rIns="243800" bIns="0" anchor="ctr" anchorCtr="0">
            <a:noAutofit/>
          </a:bodyPr>
          <a:lstStyle/>
          <a:p>
            <a:pPr lvl="4"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4"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4"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Engineering for Production (</a:t>
            </a:r>
            <a:r>
              <a:rPr lang="en-US" sz="2400" b="1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MLOps</a:t>
            </a: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https://www.coursera.org/specializations/machine-learning-engineering-for-production-mlops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Vertex AI – Google Cloud</a:t>
            </a:r>
            <a:b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https://cloud.google.com/vertex-ai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Advanced Machine Learning on Google Cloud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https://www.coursera.org/specializations/advanced-machine-learning-tensorflow-gcp</a:t>
            </a:r>
            <a:endParaRPr lang="en-US" sz="24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Production Machine Learning Systems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https://www.coursera.org/learn/gcp-production-ml-systems</a:t>
            </a:r>
            <a:endParaRPr lang="en-US" sz="24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TensorFlow: Advanced Techniques Specialization</a:t>
            </a:r>
            <a:b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24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https://www.coursera.org/specializations/tensorflow-advanced-techniques</a:t>
            </a:r>
            <a:endParaRPr lang="en-US" sz="24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6" indent="-457206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81005" indent="-38100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24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221247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94459-109B-97DD-757E-CD409858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5438" y="4970491"/>
            <a:ext cx="6337687" cy="5848417"/>
          </a:xfrm>
          <a:prstGeom prst="rect">
            <a:avLst/>
          </a:prstGeom>
        </p:spPr>
      </p:pic>
      <p:pic>
        <p:nvPicPr>
          <p:cNvPr id="7" name="Picture 2" descr="Github Logo - Free social media icons">
            <a:extLst>
              <a:ext uri="{FF2B5EF4-FFF2-40B4-BE49-F238E27FC236}">
                <a16:creationId xmlns:a16="http://schemas.microsoft.com/office/drawing/2014/main" id="{5816C7AE-76B1-34B5-3196-F137FF1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9023450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dium - Free social media icons">
            <a:extLst>
              <a:ext uri="{FF2B5EF4-FFF2-40B4-BE49-F238E27FC236}">
                <a16:creationId xmlns:a16="http://schemas.microsoft.com/office/drawing/2014/main" id="{A7FBD6EB-03DE-21C9-36EE-C25B8169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04" y="6540446"/>
            <a:ext cx="1101663" cy="11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F96F85-7ED2-FE27-F35B-806C6B9E5BCE}"/>
              </a:ext>
            </a:extLst>
          </p:cNvPr>
          <p:cNvSpPr/>
          <p:nvPr/>
        </p:nvSpPr>
        <p:spPr>
          <a:xfrm>
            <a:off x="4762487" y="9190318"/>
            <a:ext cx="441198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58CCD0-E861-89C0-C657-86029B06A768}"/>
              </a:ext>
            </a:extLst>
          </p:cNvPr>
          <p:cNvSpPr/>
          <p:nvPr/>
        </p:nvSpPr>
        <p:spPr>
          <a:xfrm>
            <a:off x="4700436" y="6663739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9E21FA-9818-D599-CA16-B00A4520E4F7}"/>
              </a:ext>
            </a:extLst>
          </p:cNvPr>
          <p:cNvSpPr/>
          <p:nvPr/>
        </p:nvSpPr>
        <p:spPr>
          <a:xfrm>
            <a:off x="4762487" y="7909374"/>
            <a:ext cx="6035040" cy="855075"/>
          </a:xfrm>
          <a:prstGeom prst="round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3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8AAC5-856D-611F-1E8F-1EBD6F31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04" y="7746278"/>
            <a:ext cx="1101663" cy="10883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Content</a:t>
            </a:r>
            <a:endParaRPr sz="72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What is Machine Learning?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Supervised Learning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Unsupervised Learning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Neural Networks and Hyperparameters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Some interesting examples</a:t>
            </a:r>
          </a:p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Resources for you to get started</a:t>
            </a:r>
            <a:endParaRPr lang="en-US" sz="54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2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What is Machine Learning?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0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ability of computers to learn without being </a:t>
            </a:r>
            <a:r>
              <a:rPr lang="en-US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explicitly programmed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Explicitly programmed? What does that mean?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So, what happens in ML?</a:t>
            </a:r>
          </a:p>
        </p:txBody>
      </p:sp>
      <p:pic>
        <p:nvPicPr>
          <p:cNvPr id="12" name="Picture 2" descr="Corsair SPEC 03 (With Transparent Side Panel Window) Desktop Computer/PC  Cabinet - RigAssembler">
            <a:extLst>
              <a:ext uri="{FF2B5EF4-FFF2-40B4-BE49-F238E27FC236}">
                <a16:creationId xmlns:a16="http://schemas.microsoft.com/office/drawing/2014/main" id="{01553F3C-5279-3D9D-F417-E97584E7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475" y="3742868"/>
            <a:ext cx="2082192" cy="261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8BC206-830E-0EB9-9790-CDE8931BA4DA}"/>
              </a:ext>
            </a:extLst>
          </p:cNvPr>
          <p:cNvCxnSpPr/>
          <p:nvPr/>
        </p:nvCxnSpPr>
        <p:spPr>
          <a:xfrm>
            <a:off x="6958361" y="4594302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CED129-1368-6F34-ACF5-9E92367DFFEB}"/>
              </a:ext>
            </a:extLst>
          </p:cNvPr>
          <p:cNvCxnSpPr/>
          <p:nvPr/>
        </p:nvCxnSpPr>
        <p:spPr>
          <a:xfrm>
            <a:off x="6958361" y="5683404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505231-DEE1-E374-E207-5F3F7BAACB31}"/>
              </a:ext>
            </a:extLst>
          </p:cNvPr>
          <p:cNvSpPr txBox="1"/>
          <p:nvPr/>
        </p:nvSpPr>
        <p:spPr>
          <a:xfrm>
            <a:off x="7538223" y="3886416"/>
            <a:ext cx="147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CD4F0-B7C1-55F8-F348-D976F77C0947}"/>
              </a:ext>
            </a:extLst>
          </p:cNvPr>
          <p:cNvSpPr txBox="1"/>
          <p:nvPr/>
        </p:nvSpPr>
        <p:spPr>
          <a:xfrm>
            <a:off x="7484516" y="4948245"/>
            <a:ext cx="147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53FDC7-844E-EC0E-9168-B1DE9A58A6B8}"/>
              </a:ext>
            </a:extLst>
          </p:cNvPr>
          <p:cNvCxnSpPr/>
          <p:nvPr/>
        </p:nvCxnSpPr>
        <p:spPr>
          <a:xfrm>
            <a:off x="12562105" y="5049532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2B7DD5F-3993-F132-4BE3-4C1ADE9A8508}"/>
              </a:ext>
            </a:extLst>
          </p:cNvPr>
          <p:cNvSpPr txBox="1"/>
          <p:nvPr/>
        </p:nvSpPr>
        <p:spPr>
          <a:xfrm>
            <a:off x="12706306" y="4235925"/>
            <a:ext cx="2274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Answers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E2233-1DB5-ECFF-10F7-94010B977EBD}"/>
              </a:ext>
            </a:extLst>
          </p:cNvPr>
          <p:cNvSpPr txBox="1"/>
          <p:nvPr/>
        </p:nvSpPr>
        <p:spPr>
          <a:xfrm>
            <a:off x="16280780" y="3886416"/>
            <a:ext cx="4928839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Data	=	2, 3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Rule		= 	Addition</a:t>
            </a:r>
          </a:p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	=	5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" descr="Corsair SPEC 03 (With Transparent Side Panel Window) Desktop Computer/PC  Cabinet - RigAssembler">
            <a:extLst>
              <a:ext uri="{FF2B5EF4-FFF2-40B4-BE49-F238E27FC236}">
                <a16:creationId xmlns:a16="http://schemas.microsoft.com/office/drawing/2014/main" id="{E33606FB-3E0F-A5A8-50E6-E7CD87134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475" y="8466772"/>
            <a:ext cx="2082192" cy="261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5BBB92-B064-BBBA-432E-41CC3E2A031A}"/>
              </a:ext>
            </a:extLst>
          </p:cNvPr>
          <p:cNvCxnSpPr/>
          <p:nvPr/>
        </p:nvCxnSpPr>
        <p:spPr>
          <a:xfrm>
            <a:off x="6958361" y="9318206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DF1612-A352-CBB7-FE29-A2AFEAB13343}"/>
              </a:ext>
            </a:extLst>
          </p:cNvPr>
          <p:cNvCxnSpPr/>
          <p:nvPr/>
        </p:nvCxnSpPr>
        <p:spPr>
          <a:xfrm>
            <a:off x="6958361" y="10407308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0C761C-E1CE-7832-F152-D3DCB28F3B11}"/>
              </a:ext>
            </a:extLst>
          </p:cNvPr>
          <p:cNvSpPr txBox="1"/>
          <p:nvPr/>
        </p:nvSpPr>
        <p:spPr>
          <a:xfrm>
            <a:off x="7538223" y="8610320"/>
            <a:ext cx="147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2BD097-584B-B7AE-709D-F5B40EEEEBEA}"/>
              </a:ext>
            </a:extLst>
          </p:cNvPr>
          <p:cNvSpPr txBox="1"/>
          <p:nvPr/>
        </p:nvSpPr>
        <p:spPr>
          <a:xfrm>
            <a:off x="7200921" y="9667715"/>
            <a:ext cx="1998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Answers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501FA2-1264-44E0-16BC-15B5A74ACA35}"/>
              </a:ext>
            </a:extLst>
          </p:cNvPr>
          <p:cNvCxnSpPr/>
          <p:nvPr/>
        </p:nvCxnSpPr>
        <p:spPr>
          <a:xfrm>
            <a:off x="12562105" y="9773436"/>
            <a:ext cx="227484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4F8C12-5A08-A0A6-9930-7A7368A76304}"/>
              </a:ext>
            </a:extLst>
          </p:cNvPr>
          <p:cNvSpPr txBox="1"/>
          <p:nvPr/>
        </p:nvSpPr>
        <p:spPr>
          <a:xfrm>
            <a:off x="12706306" y="8959829"/>
            <a:ext cx="2274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Rules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05EF5D-1CE5-4D9F-9797-7BECE5A34CB4}"/>
              </a:ext>
            </a:extLst>
          </p:cNvPr>
          <p:cNvSpPr txBox="1"/>
          <p:nvPr/>
        </p:nvSpPr>
        <p:spPr>
          <a:xfrm>
            <a:off x="16280780" y="8610320"/>
            <a:ext cx="4928839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Data	=	2, 3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Answer	= 	5</a:t>
            </a:r>
          </a:p>
          <a:p>
            <a:r>
              <a:rPr lang="en-US" sz="40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		=	Addition</a:t>
            </a:r>
            <a:endParaRPr lang="en-IN" sz="40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2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Supervised Learning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‘supervise’ the machine to learn by feeding it with both, the input data as well as label.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Once the machine has learned, we then feed it the data it hasn’t previously seen and expect it to predict/infer the correct label.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6" descr="10 Amazing Health Benefits Of Apples - Minnetonka Orchards">
            <a:extLst>
              <a:ext uri="{FF2B5EF4-FFF2-40B4-BE49-F238E27FC236}">
                <a16:creationId xmlns:a16="http://schemas.microsoft.com/office/drawing/2014/main" id="{5C3BE8D5-8E99-0036-8CED-FA623BB4D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99" y="6283670"/>
            <a:ext cx="1200687" cy="1148658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rsair SPEC 03 (With Transparent Side Panel Window) Desktop Computer/PC  Cabinet - RigAssembler">
            <a:extLst>
              <a:ext uri="{FF2B5EF4-FFF2-40B4-BE49-F238E27FC236}">
                <a16:creationId xmlns:a16="http://schemas.microsoft.com/office/drawing/2014/main" id="{FB64987A-437F-E427-2751-E737E79E9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95" y="5190497"/>
            <a:ext cx="3700698" cy="50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2E2518-A11F-466D-0ADA-03D49EF36301}"/>
              </a:ext>
            </a:extLst>
          </p:cNvPr>
          <p:cNvSpPr txBox="1"/>
          <p:nvPr/>
        </p:nvSpPr>
        <p:spPr>
          <a:xfrm>
            <a:off x="2976097" y="7432328"/>
            <a:ext cx="1166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IN" sz="32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F34F8-946D-8069-9442-528DB26D0462}"/>
              </a:ext>
            </a:extLst>
          </p:cNvPr>
          <p:cNvSpPr txBox="1"/>
          <p:nvPr/>
        </p:nvSpPr>
        <p:spPr>
          <a:xfrm>
            <a:off x="2768948" y="8288598"/>
            <a:ext cx="1581094" cy="584775"/>
          </a:xfrm>
          <a:prstGeom prst="rect">
            <a:avLst/>
          </a:prstGeom>
          <a:noFill/>
          <a:ln>
            <a:solidFill>
              <a:srgbClr val="2B82FB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A43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“Apple”</a:t>
            </a:r>
            <a:endParaRPr lang="en-IN" sz="3200" dirty="0">
              <a:solidFill>
                <a:srgbClr val="EA43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DF457-0422-C08D-2232-B8003FB2C03F}"/>
              </a:ext>
            </a:extLst>
          </p:cNvPr>
          <p:cNvSpPr txBox="1"/>
          <p:nvPr/>
        </p:nvSpPr>
        <p:spPr>
          <a:xfrm>
            <a:off x="2976097" y="8852480"/>
            <a:ext cx="1166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endParaRPr lang="en-IN" sz="32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28683E-64D1-D5C6-CD9E-5ACAA9B80B8D}"/>
              </a:ext>
            </a:extLst>
          </p:cNvPr>
          <p:cNvCxnSpPr>
            <a:cxnSpLocks/>
          </p:cNvCxnSpPr>
          <p:nvPr/>
        </p:nvCxnSpPr>
        <p:spPr>
          <a:xfrm>
            <a:off x="4770071" y="6902603"/>
            <a:ext cx="1470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31D911-96A2-DEF1-BEA5-63126ED1E027}"/>
              </a:ext>
            </a:extLst>
          </p:cNvPr>
          <p:cNvCxnSpPr>
            <a:cxnSpLocks/>
          </p:cNvCxnSpPr>
          <p:nvPr/>
        </p:nvCxnSpPr>
        <p:spPr>
          <a:xfrm>
            <a:off x="4770071" y="8580985"/>
            <a:ext cx="1470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52107B-33CF-8F65-357B-51BAAFAAF9BF}"/>
              </a:ext>
            </a:extLst>
          </p:cNvPr>
          <p:cNvCxnSpPr/>
          <p:nvPr/>
        </p:nvCxnSpPr>
        <p:spPr>
          <a:xfrm>
            <a:off x="12192000" y="4438185"/>
            <a:ext cx="0" cy="7136781"/>
          </a:xfrm>
          <a:prstGeom prst="line">
            <a:avLst/>
          </a:prstGeom>
          <a:ln>
            <a:solidFill>
              <a:srgbClr val="2B82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orsair SPEC 03 (With Transparent Side Panel Window) Desktop Computer/PC  Cabinet - RigAssembler">
            <a:extLst>
              <a:ext uri="{FF2B5EF4-FFF2-40B4-BE49-F238E27FC236}">
                <a16:creationId xmlns:a16="http://schemas.microsoft.com/office/drawing/2014/main" id="{AF3A2DF9-D636-8EC9-50DA-4BD83D8C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456" y="5190496"/>
            <a:ext cx="3700698" cy="50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Green apple Stock Photo by ©ladyann 8224456">
            <a:extLst>
              <a:ext uri="{FF2B5EF4-FFF2-40B4-BE49-F238E27FC236}">
                <a16:creationId xmlns:a16="http://schemas.microsoft.com/office/drawing/2014/main" id="{12336F2F-F906-7BEC-A5F7-666AC8BA1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002" y="7007875"/>
            <a:ext cx="1123357" cy="1148658"/>
          </a:xfrm>
          <a:prstGeom prst="rect">
            <a:avLst/>
          </a:prstGeom>
          <a:noFill/>
          <a:ln w="19050">
            <a:solidFill>
              <a:srgbClr val="2B82F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065D39-7CB7-FDB9-5CC3-C7826D1A3BCA}"/>
              </a:ext>
            </a:extLst>
          </p:cNvPr>
          <p:cNvCxnSpPr>
            <a:cxnSpLocks/>
          </p:cNvCxnSpPr>
          <p:nvPr/>
        </p:nvCxnSpPr>
        <p:spPr>
          <a:xfrm>
            <a:off x="14445613" y="7615656"/>
            <a:ext cx="1470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EA9CC2-AA59-1295-B88D-8C810D5C48A4}"/>
              </a:ext>
            </a:extLst>
          </p:cNvPr>
          <p:cNvSpPr txBox="1"/>
          <p:nvPr/>
        </p:nvSpPr>
        <p:spPr>
          <a:xfrm>
            <a:off x="12446790" y="8246378"/>
            <a:ext cx="255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 Data</a:t>
            </a:r>
            <a:endParaRPr lang="en-IN" sz="3200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CD20A9-4782-5AE0-AA5A-32E1C9F3BE0A}"/>
              </a:ext>
            </a:extLst>
          </p:cNvPr>
          <p:cNvCxnSpPr>
            <a:cxnSpLocks/>
          </p:cNvCxnSpPr>
          <p:nvPr/>
        </p:nvCxnSpPr>
        <p:spPr>
          <a:xfrm>
            <a:off x="20106716" y="7416833"/>
            <a:ext cx="723762" cy="15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B40EBA-F05E-5675-9624-C24EA64A91D1}"/>
              </a:ext>
            </a:extLst>
          </p:cNvPr>
          <p:cNvCxnSpPr>
            <a:cxnSpLocks/>
          </p:cNvCxnSpPr>
          <p:nvPr/>
        </p:nvCxnSpPr>
        <p:spPr>
          <a:xfrm>
            <a:off x="20106716" y="8523270"/>
            <a:ext cx="723762" cy="15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6A79F4-8EB3-B8E3-6665-F38BE0A7522F}"/>
              </a:ext>
            </a:extLst>
          </p:cNvPr>
          <p:cNvSpPr txBox="1"/>
          <p:nvPr/>
        </p:nvSpPr>
        <p:spPr>
          <a:xfrm>
            <a:off x="21049969" y="7152254"/>
            <a:ext cx="2073431" cy="584775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 70%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8E27AC-0B98-B1BE-BEA4-16B3E072876F}"/>
              </a:ext>
            </a:extLst>
          </p:cNvPr>
          <p:cNvSpPr txBox="1"/>
          <p:nvPr/>
        </p:nvSpPr>
        <p:spPr>
          <a:xfrm>
            <a:off x="21049968" y="8306675"/>
            <a:ext cx="2073431" cy="584775"/>
          </a:xfrm>
          <a:prstGeom prst="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Pears 30%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25FF73-53BA-CF13-7067-705E9EF7D1C6}"/>
              </a:ext>
            </a:extLst>
          </p:cNvPr>
          <p:cNvSpPr txBox="1"/>
          <p:nvPr/>
        </p:nvSpPr>
        <p:spPr>
          <a:xfrm>
            <a:off x="5508702" y="10816683"/>
            <a:ext cx="310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a model</a:t>
            </a:r>
            <a:endParaRPr lang="en-IN" sz="3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59A39C-346F-0F30-DE71-910A5F93D614}"/>
              </a:ext>
            </a:extLst>
          </p:cNvPr>
          <p:cNvSpPr txBox="1"/>
          <p:nvPr/>
        </p:nvSpPr>
        <p:spPr>
          <a:xfrm>
            <a:off x="16385930" y="10816683"/>
            <a:ext cx="3661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Evaluating a model</a:t>
            </a:r>
            <a:endParaRPr lang="en-IN" sz="3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5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Types of Data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can mainly be classified into: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Structured Data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Unstructured Data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4" descr="Tabulation of Data | Definition, Examples, Diagrams">
            <a:extLst>
              <a:ext uri="{FF2B5EF4-FFF2-40B4-BE49-F238E27FC236}">
                <a16:creationId xmlns:a16="http://schemas.microsoft.com/office/drawing/2014/main" id="{FDDDA5E8-DAFC-C6D5-67BF-9F3DD2010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40" y="4736614"/>
            <a:ext cx="7093840" cy="541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DD9FF-6181-D53A-68EB-243780768B18}"/>
              </a:ext>
            </a:extLst>
          </p:cNvPr>
          <p:cNvSpPr txBox="1"/>
          <p:nvPr/>
        </p:nvSpPr>
        <p:spPr>
          <a:xfrm>
            <a:off x="2230244" y="10303727"/>
            <a:ext cx="894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Structured Data –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 the form of CSVs, JSON, Excel Sheets, databases, etc.</a:t>
            </a:r>
            <a:endParaRPr lang="en-IN" sz="3200" b="1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0559E5-409A-23D3-39F1-0498FFADA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9665" y="6495746"/>
            <a:ext cx="9078715" cy="2145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26F2B7-9EAB-ADED-4E79-A5D7263E897C}"/>
              </a:ext>
            </a:extLst>
          </p:cNvPr>
          <p:cNvSpPr txBox="1"/>
          <p:nvPr/>
        </p:nvSpPr>
        <p:spPr>
          <a:xfrm>
            <a:off x="12635102" y="10303727"/>
            <a:ext cx="8943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Unstructured Data –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 the form of images, videos, emails, audio, social media posts, etc.</a:t>
            </a:r>
            <a:endParaRPr lang="en-IN" sz="3200" b="1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71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Supervised Learning on Structured Data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Supervised Learning on structured data mainly deals with – 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DD9FF-6181-D53A-68EB-243780768B18}"/>
              </a:ext>
            </a:extLst>
          </p:cNvPr>
          <p:cNvSpPr txBox="1"/>
          <p:nvPr/>
        </p:nvSpPr>
        <p:spPr>
          <a:xfrm>
            <a:off x="2230244" y="11048415"/>
            <a:ext cx="894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 –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 a value</a:t>
            </a:r>
            <a:endParaRPr lang="en-IN" sz="3200" b="1" dirty="0">
              <a:solidFill>
                <a:srgbClr val="2B82F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6F2B7-9EAB-ADED-4E79-A5D7263E897C}"/>
              </a:ext>
            </a:extLst>
          </p:cNvPr>
          <p:cNvSpPr txBox="1"/>
          <p:nvPr/>
        </p:nvSpPr>
        <p:spPr>
          <a:xfrm>
            <a:off x="13046927" y="11048414"/>
            <a:ext cx="894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B82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–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Categorize into two or more classes </a:t>
            </a:r>
            <a:endParaRPr lang="en-IN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6" descr="House price prediction using Linear Regression with TensorFlow.js | by  Venelin Valkov | Towards Data Science">
            <a:extLst>
              <a:ext uri="{FF2B5EF4-FFF2-40B4-BE49-F238E27FC236}">
                <a16:creationId xmlns:a16="http://schemas.microsoft.com/office/drawing/2014/main" id="{18A084EA-1171-4AD4-EB2C-B67E1F91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50" y="4258881"/>
            <a:ext cx="10297166" cy="661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w to Build a Binary Classification Model | jake learns data science">
            <a:extLst>
              <a:ext uri="{FF2B5EF4-FFF2-40B4-BE49-F238E27FC236}">
                <a16:creationId xmlns:a16="http://schemas.microsoft.com/office/drawing/2014/main" id="{5D699363-FDC9-9089-3E94-EF7593A5F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902" y="4063607"/>
            <a:ext cx="8217678" cy="61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56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Supervised Learning on Unstructured Data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Computer Vision is a technique to solve ML problems when the data is in the form of images and videos.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D768C52-8AA4-7C45-2CEA-FA9239278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58" y="2878899"/>
            <a:ext cx="4376226" cy="918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D3EFF3-F743-D8F2-1070-591C04BB7033}"/>
              </a:ext>
            </a:extLst>
          </p:cNvPr>
          <p:cNvCxnSpPr/>
          <p:nvPr/>
        </p:nvCxnSpPr>
        <p:spPr>
          <a:xfrm>
            <a:off x="12192000" y="3166946"/>
            <a:ext cx="0" cy="84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126249-4B85-3278-DCDC-5895679C0419}"/>
              </a:ext>
            </a:extLst>
          </p:cNvPr>
          <p:cNvCxnSpPr>
            <a:cxnSpLocks/>
          </p:cNvCxnSpPr>
          <p:nvPr/>
        </p:nvCxnSpPr>
        <p:spPr>
          <a:xfrm>
            <a:off x="12192000" y="5241073"/>
            <a:ext cx="13753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02162F3-BE2A-71CF-4958-AFE9586CA83B}"/>
              </a:ext>
            </a:extLst>
          </p:cNvPr>
          <p:cNvSpPr txBox="1"/>
          <p:nvPr/>
        </p:nvSpPr>
        <p:spPr>
          <a:xfrm>
            <a:off x="13567318" y="4948685"/>
            <a:ext cx="3471746" cy="584775"/>
          </a:xfrm>
          <a:prstGeom prst="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Classification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F9F046-E021-5860-1221-0F0AB32A12D8}"/>
              </a:ext>
            </a:extLst>
          </p:cNvPr>
          <p:cNvCxnSpPr>
            <a:cxnSpLocks/>
          </p:cNvCxnSpPr>
          <p:nvPr/>
        </p:nvCxnSpPr>
        <p:spPr>
          <a:xfrm>
            <a:off x="12192000" y="7512205"/>
            <a:ext cx="13753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99E7C3-7109-A182-F823-393A38050A96}"/>
              </a:ext>
            </a:extLst>
          </p:cNvPr>
          <p:cNvSpPr txBox="1"/>
          <p:nvPr/>
        </p:nvSpPr>
        <p:spPr>
          <a:xfrm>
            <a:off x="13567317" y="7219817"/>
            <a:ext cx="5791199" cy="584775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the content in the image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9C7C5C-9540-691C-82D3-759628A4184D}"/>
              </a:ext>
            </a:extLst>
          </p:cNvPr>
          <p:cNvCxnSpPr>
            <a:cxnSpLocks/>
          </p:cNvCxnSpPr>
          <p:nvPr/>
        </p:nvCxnSpPr>
        <p:spPr>
          <a:xfrm>
            <a:off x="12192000" y="10050966"/>
            <a:ext cx="13753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B93009-6670-DB90-481C-FE7EFADF66B3}"/>
              </a:ext>
            </a:extLst>
          </p:cNvPr>
          <p:cNvSpPr txBox="1"/>
          <p:nvPr/>
        </p:nvSpPr>
        <p:spPr>
          <a:xfrm>
            <a:off x="13567316" y="9797089"/>
            <a:ext cx="5791199" cy="584775"/>
          </a:xfrm>
          <a:prstGeom prst="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the most relevant class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4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1260600" y="637445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Supervised Learning on Unstructured Data</a:t>
            </a:r>
            <a:endParaRPr sz="5400"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260600" y="1852941"/>
            <a:ext cx="22603010" cy="10010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Language Processing is a technique to solve ML problems when the data format is textual or audio.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Text-to-speech recognition (Google Search)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Speech-to-text (Digital voice assistants like Google Home, Alexa, Siri)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Email spam classifier (Gmail automatically classifies spam emails)</a:t>
            </a:r>
          </a:p>
          <a:p>
            <a:pPr marL="571500" indent="-571500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Hate speech recognition (YouTube comments, tweets on X, etc.)</a:t>
            </a:r>
          </a:p>
          <a:p>
            <a:pPr marL="0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8" descr="Introduction | Text classification guide | Google Developers">
            <a:extLst>
              <a:ext uri="{FF2B5EF4-FFF2-40B4-BE49-F238E27FC236}">
                <a16:creationId xmlns:a16="http://schemas.microsoft.com/office/drawing/2014/main" id="{F57713CA-3DBB-B253-B003-1F4C0BCB3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487" y="7522134"/>
            <a:ext cx="8688651" cy="434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60BD54-D23C-8F01-96BA-485B4B882584}"/>
              </a:ext>
            </a:extLst>
          </p:cNvPr>
          <p:cNvSpPr txBox="1"/>
          <p:nvPr/>
        </p:nvSpPr>
        <p:spPr>
          <a:xfrm>
            <a:off x="14535138" y="8736383"/>
            <a:ext cx="5791199" cy="584775"/>
          </a:xfrm>
          <a:prstGeom prst="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Hello, please find the document.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020A1-B63F-7525-4EDD-E0FD29B24E1F}"/>
              </a:ext>
            </a:extLst>
          </p:cNvPr>
          <p:cNvSpPr txBox="1"/>
          <p:nvPr/>
        </p:nvSpPr>
        <p:spPr>
          <a:xfrm>
            <a:off x="14535138" y="10535407"/>
            <a:ext cx="4002375" cy="584775"/>
          </a:xfrm>
          <a:prstGeom prst="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have w0n a l0tt€ry</a:t>
            </a:r>
            <a:endParaRPr lang="en-I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90610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1320</Words>
  <Application>Microsoft Office PowerPoint</Application>
  <PresentationFormat>Custom</PresentationFormat>
  <Paragraphs>250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Google Sans Medium</vt:lpstr>
      <vt:lpstr>Calibri</vt:lpstr>
      <vt:lpstr>Roboto Mono</vt:lpstr>
      <vt:lpstr>Google Sans</vt:lpstr>
      <vt:lpstr>Arial</vt:lpstr>
      <vt:lpstr>Experts Master</vt:lpstr>
      <vt:lpstr>Discover ML</vt:lpstr>
      <vt:lpstr>$whoami</vt:lpstr>
      <vt:lpstr>Content</vt:lpstr>
      <vt:lpstr>What is Machine Learning?</vt:lpstr>
      <vt:lpstr>Supervised Learning</vt:lpstr>
      <vt:lpstr>Types of Data</vt:lpstr>
      <vt:lpstr>Supervised Learning on Structured Data</vt:lpstr>
      <vt:lpstr>Supervised Learning on Unstructured Data</vt:lpstr>
      <vt:lpstr>Supervised Learning on Unstructured Data</vt:lpstr>
      <vt:lpstr>Unsupervised Learning</vt:lpstr>
      <vt:lpstr>Neural Networks</vt:lpstr>
      <vt:lpstr>Neural Networks</vt:lpstr>
      <vt:lpstr>PowerPoint Presentation</vt:lpstr>
      <vt:lpstr>Hyperparameters</vt:lpstr>
      <vt:lpstr>Some interesting examples</vt:lpstr>
      <vt:lpstr>PowerPoint Presentation</vt:lpstr>
      <vt:lpstr>PowerPoint Presentation</vt:lpstr>
      <vt:lpstr>PowerPoint Presentation</vt:lpstr>
      <vt:lpstr>PowerPoint Presentation</vt:lpstr>
      <vt:lpstr>How do I get started?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&amp; ML using Google BigQuery</dc:title>
  <dc:creator>Nitin Tiwari</dc:creator>
  <cp:lastModifiedBy>Nitin Tiwari</cp:lastModifiedBy>
  <cp:revision>351</cp:revision>
  <dcterms:modified xsi:type="dcterms:W3CDTF">2024-01-26T08:29:52Z</dcterms:modified>
</cp:coreProperties>
</file>